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55"/>
  </p:notesMasterIdLst>
  <p:handoutMasterIdLst>
    <p:handoutMasterId r:id="rId56"/>
  </p:handoutMasterIdLst>
  <p:sldIdLst>
    <p:sldId id="319" r:id="rId2"/>
    <p:sldId id="291" r:id="rId3"/>
    <p:sldId id="290" r:id="rId4"/>
    <p:sldId id="307" r:id="rId5"/>
    <p:sldId id="308" r:id="rId6"/>
    <p:sldId id="309" r:id="rId7"/>
    <p:sldId id="289" r:id="rId8"/>
    <p:sldId id="311" r:id="rId9"/>
    <p:sldId id="317" r:id="rId10"/>
    <p:sldId id="318" r:id="rId11"/>
    <p:sldId id="312" r:id="rId12"/>
    <p:sldId id="313" r:id="rId13"/>
    <p:sldId id="314" r:id="rId14"/>
    <p:sldId id="315" r:id="rId15"/>
    <p:sldId id="320" r:id="rId16"/>
    <p:sldId id="321" r:id="rId17"/>
    <p:sldId id="322" r:id="rId18"/>
    <p:sldId id="323" r:id="rId19"/>
    <p:sldId id="358" r:id="rId20"/>
    <p:sldId id="347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5" r:id="rId30"/>
    <p:sldId id="336" r:id="rId31"/>
    <p:sldId id="337" r:id="rId32"/>
    <p:sldId id="338" r:id="rId33"/>
    <p:sldId id="333" r:id="rId34"/>
    <p:sldId id="334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16" r:id="rId52"/>
    <p:sldId id="357" r:id="rId53"/>
    <p:sldId id="360" r:id="rId5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Moshe" initials="YM" lastIdx="4" clrIdx="0">
    <p:extLst>
      <p:ext uri="{19B8F6BF-5375-455C-9EA6-DF929625EA0E}">
        <p15:presenceInfo xmlns:p15="http://schemas.microsoft.com/office/powerpoint/2012/main" userId="Yair Moshe" providerId="None"/>
      </p:ext>
    </p:extLst>
  </p:cmAuthor>
  <p:cmAuthor id="2" name="Yair Moshe" initials="YM [2]" lastIdx="3" clrIdx="1">
    <p:extLst>
      <p:ext uri="{19B8F6BF-5375-455C-9EA6-DF929625EA0E}">
        <p15:presenceInfo xmlns:p15="http://schemas.microsoft.com/office/powerpoint/2012/main" userId="S::myair@technion.ac.il::72fb2c8e-9e1d-4664-922f-2384ae95d2af" providerId="AD"/>
      </p:ext>
    </p:extLst>
  </p:cmAuthor>
  <p:cmAuthor id="3" name="Roy Hachnochi" initials="RH" lastIdx="7" clrIdx="2">
    <p:extLst>
      <p:ext uri="{19B8F6BF-5375-455C-9EA6-DF929625EA0E}">
        <p15:presenceInfo xmlns:p15="http://schemas.microsoft.com/office/powerpoint/2012/main" userId="S::royhachnochi@campus.technion.ac.il::9c5073ab-1cda-4b4d-a393-3eeb9420f6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4496"/>
    <a:srgbClr val="9E5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7" autoAdjust="0"/>
    <p:restoredTop sz="90167" autoAdjust="0"/>
  </p:normalViewPr>
  <p:slideViewPr>
    <p:cSldViewPr>
      <p:cViewPr varScale="1">
        <p:scale>
          <a:sx n="60" d="100"/>
          <a:sy n="60" d="100"/>
        </p:scale>
        <p:origin x="108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3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9B6F397-9295-4C9F-B4B0-31BF9D08FE68}" type="datetimeFigureOut">
              <a:rPr lang="he-IL" smtClean="0"/>
              <a:pPr/>
              <a:t>ח'/כסלו/תשפ"א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BE2A6A1-1652-41B2-B665-7F46B35F79A1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461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972561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23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43B7BDA-9DDC-4E4C-973D-E4A3E66645CD}" type="datetimeFigureOut">
              <a:rPr lang="he-IL" smtClean="0"/>
              <a:pPr/>
              <a:t>ח'/כסלו/תשפ"א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972561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23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8C92D0D-AF30-4211-86C4-A3B87597F349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179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8143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7065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6670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6017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560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6825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5581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90732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9451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9451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9451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2024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945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1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594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12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300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471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5058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92D0D-AF30-4211-86C4-A3B87597F349}" type="slidenum">
              <a:rPr lang="he-IL" smtClean="0"/>
              <a:pPr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291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IPL Logo final">
            <a:hlinkClick r:id="" action="ppaction://media"/>
            <a:extLst>
              <a:ext uri="{FF2B5EF4-FFF2-40B4-BE49-F238E27FC236}">
                <a16:creationId xmlns:a16="http://schemas.microsoft.com/office/drawing/2014/main" id="{67413B2E-11F5-417C-BFBA-9F7A9F9F87AD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051" y="94800"/>
            <a:ext cx="1321875" cy="9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324601"/>
            <a:ext cx="2844800" cy="365125"/>
          </a:xfrm>
        </p:spPr>
        <p:txBody>
          <a:bodyPr/>
          <a:lstStyle/>
          <a:p>
            <a:r>
              <a:rPr lang="en-US" dirty="0"/>
              <a:t>#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34000" y="685800"/>
            <a:ext cx="1447801" cy="431967"/>
          </a:xfrm>
          <a:prstGeom prst="rect">
            <a:avLst/>
          </a:prstGeom>
        </p:spPr>
        <p:txBody>
          <a:bodyPr vert="horz" lIns="91440" tIns="45720" rIns="91440" bIns="45720" rtlCol="1" anchor="t">
            <a:normAutofit fontScale="85000" lnSpcReduction="20000"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he-IL" sz="1800" b="1" kern="1200" baseline="0" dirty="0" smtClean="0">
                <a:solidFill>
                  <a:srgbClr val="00214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n-US" sz="1600" b="0" dirty="0">
                <a:solidFill>
                  <a:srgbClr val="AD13A9"/>
                </a:solidFill>
                <a:latin typeface="+mj-lt"/>
              </a:rPr>
              <a:t>Signal and Image Processing Lab.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5763275-E015-4557-9843-69DB646679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15" y="152400"/>
            <a:ext cx="1103571" cy="5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DCBB1-FA70-49E1-8929-A86EE597193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54" y="152400"/>
            <a:ext cx="1876916" cy="540000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F7E7639E-9572-4ACA-AECB-DE9B3A594AD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797" y="152400"/>
            <a:ext cx="1517403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0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400799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94A9CF0C-7923-49E1-94E1-D5F56375E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2075"/>
            <a:ext cx="110357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82F35-29BF-4127-A4F3-CE8B20D358F7}" type="datetime1">
              <a:rPr lang="en-US" smtClean="0"/>
              <a:t>24-Nov-20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D9778-10B4-40FB-B4E4-44FA89A866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499" y="1037341"/>
            <a:ext cx="8000999" cy="2381827"/>
          </a:xfrm>
        </p:spPr>
        <p:txBody>
          <a:bodyPr>
            <a:normAutofit/>
          </a:bodyPr>
          <a:lstStyle/>
          <a:p>
            <a:pPr rtl="0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Presentation</a:t>
            </a:r>
            <a:b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an Anonymous Reviewer of an Academic Paper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2384" y="3581400"/>
            <a:ext cx="7385228" cy="2239259"/>
          </a:xfrm>
        </p:spPr>
        <p:txBody>
          <a:bodyPr>
            <a:noAutofit/>
          </a:bodyPr>
          <a:lstStyle/>
          <a:p>
            <a:pPr algn="l" rtl="0"/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Students: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Roy Hachnochi, Lior Kiassi</a:t>
            </a:r>
          </a:p>
          <a:p>
            <a:pPr algn="l" rtl="0"/>
            <a:r>
              <a:rPr lang="en-US" sz="24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Pavel Lifshits</a:t>
            </a:r>
          </a:p>
          <a:p>
            <a:pPr algn="l" rtl="0"/>
            <a:endParaRPr lang="he-IL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Semester:  Spring,  2020</a:t>
            </a:r>
          </a:p>
          <a:p>
            <a:pPr algn="l" rtl="0"/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   24/11/20</a:t>
            </a:r>
            <a:endParaRPr lang="he-IL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endParaRPr lang="en-US" sz="2400" dirty="0">
              <a:cs typeface="+mj-cs"/>
            </a:endParaRPr>
          </a:p>
          <a:p>
            <a:pPr algn="l" rtl="0"/>
            <a:endParaRPr lang="en-US" sz="2400" dirty="0">
              <a:cs typeface="+mj-cs"/>
            </a:endParaRPr>
          </a:p>
          <a:p>
            <a:pPr algn="l" rtl="0"/>
            <a:endParaRPr lang="he-IL" sz="2400" dirty="0">
              <a:cs typeface="+mj-cs"/>
            </a:endParaRPr>
          </a:p>
          <a:p>
            <a:pPr algn="l" rtl="0"/>
            <a:endParaRPr lang="en-US" sz="2400" dirty="0">
              <a:cs typeface="+mj-cs"/>
            </a:endParaRPr>
          </a:p>
          <a:p>
            <a:pPr algn="l" rtl="0"/>
            <a:endParaRPr lang="en-US" sz="2400" dirty="0">
              <a:cs typeface="+mj-cs"/>
            </a:endParaRPr>
          </a:p>
          <a:p>
            <a:pPr algn="l" rtl="0"/>
            <a:endParaRPr lang="en-US" sz="2400" dirty="0">
              <a:cs typeface="+mj-cs"/>
            </a:endParaRPr>
          </a:p>
          <a:p>
            <a:pPr algn="l" rtl="0"/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435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1272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 – Main Topics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52023"/>
            <a:ext cx="9982200" cy="4756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terms in NLP.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 features for Authorship Attribution.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solutions for Authorship Attribution –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Syntactic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and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Lexical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analysis.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and perplexity.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publishing an academic paper (including the peer review part).</a:t>
            </a:r>
          </a:p>
          <a:p>
            <a:pPr marL="0" indent="0">
              <a:buNone/>
            </a:pP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84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Working Environment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516" y="1417638"/>
            <a:ext cx="11348884" cy="4756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</a:p>
          <a:p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Libraries: NumPy,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Matplotlib,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Hugginface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skrebate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more.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“Toy Problem”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287000" cy="4756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Authorship Attribution problem for first experience in the NLP field.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as a baseline during the project.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dataset: 100 texts – 10 Authors x 10 books (Guttenberg project).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data.    </a:t>
            </a:r>
          </a:p>
          <a:p>
            <a:r>
              <a:rPr lang="en-US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 an author classifier.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974" y="22479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“Toy Problem”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077" y="3728880"/>
            <a:ext cx="4648200" cy="26670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“Cleaning” the texts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Tokenizing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punctuation  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 descr="A picture containing clock, meter, kitchen&#10;&#10;Description automatically generated">
            <a:extLst>
              <a:ext uri="{FF2B5EF4-FFF2-40B4-BE49-F238E27FC236}">
                <a16:creationId xmlns:a16="http://schemas.microsoft.com/office/drawing/2014/main" id="{174FFFEE-C7AC-4773-90B1-5270AB8CD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50593"/>
            <a:ext cx="9448800" cy="207840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C42F9C-F6C9-4117-9603-82B9B2A9C2AB}"/>
              </a:ext>
            </a:extLst>
          </p:cNvPr>
          <p:cNvSpPr txBox="1">
            <a:spLocks/>
          </p:cNvSpPr>
          <p:nvPr/>
        </p:nvSpPr>
        <p:spPr>
          <a:xfrm>
            <a:off x="5486400" y="3728880"/>
            <a:ext cx="6324600" cy="2667000"/>
          </a:xfrm>
          <a:prstGeom prst="rect">
            <a:avLst/>
          </a:prstGeom>
        </p:spPr>
        <p:txBody>
          <a:bodyPr vert="horz" lIns="91440" tIns="45720" rIns="91440" bIns="45720" rtlCol="1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lvl="1"/>
            <a:r>
              <a:rPr lang="en-US" sz="8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most frequent words</a:t>
            </a:r>
          </a:p>
          <a:p>
            <a:pPr lvl="1"/>
            <a:r>
              <a:rPr lang="en-US" sz="8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least frequent words</a:t>
            </a:r>
          </a:p>
          <a:p>
            <a:pPr lvl="1"/>
            <a:r>
              <a:rPr lang="en-US" sz="8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word length</a:t>
            </a:r>
          </a:p>
          <a:p>
            <a:pPr lvl="1"/>
            <a:r>
              <a:rPr lang="en-US" sz="8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words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“Toy Problem” – 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498" y="6039582"/>
            <a:ext cx="4953000" cy="998660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500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Accuracy</a:t>
            </a:r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90%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D5287-40F6-4845-A7ED-31608B46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202" y="1237872"/>
            <a:ext cx="8859592" cy="45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1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Text Length-Accuracy Ratio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093133"/>
            <a:ext cx="10844982" cy="998660"/>
          </a:xfrm>
          <a:ln>
            <a:noFill/>
          </a:ln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5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longer the text – the better accuracy.</a:t>
            </a:r>
            <a:endParaRPr lang="en-US" sz="35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  </a:t>
            </a:r>
            <a:endParaRPr lang="he-IL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088C4-037F-43B3-844E-82473130EC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127138"/>
            <a:ext cx="7086600" cy="385526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F33A9-7D9C-4511-B819-73A98DE5816D}"/>
              </a:ext>
            </a:extLst>
          </p:cNvPr>
          <p:cNvSpPr txBox="1"/>
          <p:nvPr/>
        </p:nvSpPr>
        <p:spPr>
          <a:xfrm>
            <a:off x="1143000" y="1531993"/>
            <a:ext cx="853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test for understanding how to reach our goal.</a:t>
            </a:r>
          </a:p>
        </p:txBody>
      </p:sp>
    </p:spTree>
    <p:extLst>
      <p:ext uri="{BB962C8B-B14F-4D97-AF65-F5344CB8AC3E}">
        <p14:creationId xmlns:p14="http://schemas.microsoft.com/office/powerpoint/2010/main" val="992073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865A-9181-42CD-A32A-51F1ABA6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85E822-57AF-4935-BA27-9EADF7F4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Main Project</a:t>
            </a:r>
            <a:endParaRPr lang="he-IL" sz="66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8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Datasets – Challenging Characteristics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799"/>
            <a:ext cx="102870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he-IL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authors.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appear in PDF format</a:t>
            </a:r>
            <a:r>
              <a:rPr lang="he-IL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(inconvenient format).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text structures – hard for automation.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to obtain papers of a specific person (for example: occasionally not free).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207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Datasets – Challenging Characteristics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799"/>
            <a:ext cx="10287000" cy="4756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he-IL" sz="4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758128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find (especially labeled ones).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he-IL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possibility for number of reviews for the same paper (several versions).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review’s authors write only few reviews in total.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very short texts without meaningful context.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 – mostly only reviews of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articles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221330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Datasets Structure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6788A-66DB-425B-9CC4-C2D232CD84C1}"/>
              </a:ext>
            </a:extLst>
          </p:cNvPr>
          <p:cNvSpPr txBox="1"/>
          <p:nvPr/>
        </p:nvSpPr>
        <p:spPr>
          <a:xfrm>
            <a:off x="2644468" y="4600367"/>
            <a:ext cx="6903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reviews are from BMJ (British Medical Journal).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papers are from various sources.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251E34-458A-4F0B-BB62-35ECDBF610D9}"/>
              </a:ext>
            </a:extLst>
          </p:cNvPr>
          <p:cNvGrpSpPr/>
          <p:nvPr/>
        </p:nvGrpSpPr>
        <p:grpSpPr>
          <a:xfrm>
            <a:off x="2822307" y="1423987"/>
            <a:ext cx="2971800" cy="2244252"/>
            <a:chOff x="1321618" y="1485106"/>
            <a:chExt cx="2971800" cy="2244252"/>
          </a:xfrm>
        </p:grpSpPr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3793219-CA24-4F38-A0DC-0A1DFB14CDCB}"/>
                </a:ext>
              </a:extLst>
            </p:cNvPr>
            <p:cNvSpPr txBox="1">
              <a:spLocks/>
            </p:cNvSpPr>
            <p:nvPr/>
          </p:nvSpPr>
          <p:spPr>
            <a:xfrm>
              <a:off x="1321618" y="1485106"/>
              <a:ext cx="2971800" cy="671513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Train</a:t>
              </a:r>
              <a:endParaRPr lang="he-IL" sz="24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8E42F0-186E-4367-8482-AC5AC3DA8C9B}"/>
                </a:ext>
              </a:extLst>
            </p:cNvPr>
            <p:cNvSpPr/>
            <p:nvPr/>
          </p:nvSpPr>
          <p:spPr>
            <a:xfrm>
              <a:off x="1512118" y="2033907"/>
              <a:ext cx="2590800" cy="1695451"/>
            </a:xfrm>
            <a:prstGeom prst="round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70 academic papers</a:t>
              </a:r>
            </a:p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 authors</a:t>
              </a:r>
            </a:p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(10 each)</a:t>
              </a:r>
              <a:endParaRPr lang="he-IL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ED0B1D-5E42-4BEC-9FB3-7057762945E9}"/>
              </a:ext>
            </a:extLst>
          </p:cNvPr>
          <p:cNvGrpSpPr/>
          <p:nvPr/>
        </p:nvGrpSpPr>
        <p:grpSpPr>
          <a:xfrm>
            <a:off x="6172200" y="1447799"/>
            <a:ext cx="2971800" cy="2220440"/>
            <a:chOff x="7467600" y="1508918"/>
            <a:chExt cx="2971800" cy="2220440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BA6BE10-810F-4CF4-96DC-F82F53C6F96A}"/>
                </a:ext>
              </a:extLst>
            </p:cNvPr>
            <p:cNvSpPr txBox="1">
              <a:spLocks/>
            </p:cNvSpPr>
            <p:nvPr/>
          </p:nvSpPr>
          <p:spPr>
            <a:xfrm>
              <a:off x="7467600" y="1508918"/>
              <a:ext cx="2971800" cy="671513"/>
            </a:xfrm>
            <a:prstGeom prst="rect">
              <a:avLst/>
            </a:prstGeom>
          </p:spPr>
          <p:txBody>
            <a:bodyPr vert="horz" lIns="91440" tIns="45720" rIns="91440" bIns="45720" rtlCol="1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>
                  <a:solidFill>
                    <a:srgbClr val="00206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Test</a:t>
              </a:r>
              <a:endParaRPr lang="he-IL" sz="24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F827D1F-9AF4-4227-8E2A-B26260FB937F}"/>
                </a:ext>
              </a:extLst>
            </p:cNvPr>
            <p:cNvSpPr/>
            <p:nvPr/>
          </p:nvSpPr>
          <p:spPr>
            <a:xfrm>
              <a:off x="7658100" y="2033907"/>
              <a:ext cx="2590800" cy="1695451"/>
            </a:xfrm>
            <a:prstGeom prst="round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168 reviews</a:t>
              </a:r>
            </a:p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 authors</a:t>
              </a:r>
            </a:p>
            <a:p>
              <a:pPr algn="ctr"/>
              <a:r>
                <a:rPr lang="en-US" sz="20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(min. 8 each)</a:t>
              </a:r>
              <a:endParaRPr lang="he-IL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6674BE2-B79E-4E1D-85CE-0CC788DACC97}"/>
              </a:ext>
            </a:extLst>
          </p:cNvPr>
          <p:cNvSpPr txBox="1"/>
          <p:nvPr/>
        </p:nvSpPr>
        <p:spPr>
          <a:xfrm>
            <a:off x="609600" y="6031466"/>
            <a:ext cx="6903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Time-consuming manual work.</a:t>
            </a:r>
          </a:p>
        </p:txBody>
      </p:sp>
    </p:spTree>
    <p:extLst>
      <p:ext uri="{BB962C8B-B14F-4D97-AF65-F5344CB8AC3E}">
        <p14:creationId xmlns:p14="http://schemas.microsoft.com/office/powerpoint/2010/main" val="231848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background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problem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project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conclusions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95C9E-EB1B-44E2-B59B-4F14FB9F9A7D}"/>
              </a:ext>
            </a:extLst>
          </p:cNvPr>
          <p:cNvSpPr txBox="1"/>
          <p:nvPr/>
        </p:nvSpPr>
        <p:spPr>
          <a:xfrm>
            <a:off x="5142271" y="347115"/>
            <a:ext cx="19074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4064217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 Setups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387476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ran our model with the following data configurations: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problem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for reference to a simple data configuration.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100 texts, 10 authors.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 on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papers.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 texts, 7 authors.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and test on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reviews.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168 texts, 7 authors,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on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test on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for completeness of tests.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train set: 70 texts, test set: 168 texts.</a:t>
            </a:r>
          </a:p>
          <a:p>
            <a:pPr marL="514350" indent="-457200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configuration contributed to the project progress and conclusions.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1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Block Diagram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0F45D-CF06-437E-B0E0-90E97EB5B0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10820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1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Preprocessing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Tokenizing.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Ignoring stop words.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Replacing numbers and unordinary signs with ‘&lt;UNK&gt;’.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Dividing to train set and test set.</a:t>
            </a:r>
            <a:endParaRPr lang="he-IL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293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Extraction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key step of every ML project.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the raw data for extraction of high-quality features with high correlation with classes.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of getting the suitable features - huge part of the project that was being performed during the entire project.</a:t>
            </a:r>
            <a:endParaRPr lang="he-IL" dirty="0">
              <a:solidFill>
                <a:srgbClr val="00206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45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n-grams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2416176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Dividing the text to tokens of n words.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group of words is being referred as a single token.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that helps to understand connections between words.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23BD5F-FF2C-497D-A29C-8680C9BC8CD8}"/>
              </a:ext>
            </a:extLst>
          </p:cNvPr>
          <p:cNvSpPr/>
          <p:nvPr/>
        </p:nvSpPr>
        <p:spPr>
          <a:xfrm>
            <a:off x="1167172" y="4849811"/>
            <a:ext cx="4648200" cy="66357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The little boy went to school.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96B07C6-5671-4B0B-AA2F-627B1C1ADA6A}"/>
              </a:ext>
            </a:extLst>
          </p:cNvPr>
          <p:cNvSpPr/>
          <p:nvPr/>
        </p:nvSpPr>
        <p:spPr>
          <a:xfrm rot="16200000">
            <a:off x="6134101" y="4659310"/>
            <a:ext cx="685800" cy="1066801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4ACFD5D-A08A-446B-835A-534B12834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410490"/>
              </p:ext>
            </p:extLst>
          </p:nvPr>
        </p:nvGraphicFramePr>
        <p:xfrm>
          <a:off x="7138630" y="4464728"/>
          <a:ext cx="3048000" cy="148336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90727528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9022209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33102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Boy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52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Little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Boy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109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Boy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704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0234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8C7C17-A963-49FB-8F30-3CB7ECC95B53}"/>
              </a:ext>
            </a:extLst>
          </p:cNvPr>
          <p:cNvSpPr txBox="1"/>
          <p:nvPr/>
        </p:nvSpPr>
        <p:spPr>
          <a:xfrm>
            <a:off x="6087140" y="4991099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256049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n-grams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8031CA-C11F-46C0-BD51-900428636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050924"/>
                <a:ext cx="10820400" cy="5714999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n-gram we find the most common tokens in the train set.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 histogram of number of appearances in each text for these tokens.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Normalizing the histogram values with TF-IDF method: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den>
                      </m:f>
                      <m:r>
                        <a:rPr lang="en-US" i="1">
                          <a:solidFill>
                            <a:srgbClr val="002147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147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147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147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2147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sz="1600" i="1" dirty="0">
                  <a:solidFill>
                    <a:srgbClr val="00206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number of appearances of the i</a:t>
                </a:r>
                <a:r>
                  <a:rPr lang="en-US" sz="1600" baseline="300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 in the text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number of tokens in the text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number of texts in train set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number of the appearances of the i</a:t>
                </a:r>
                <a:r>
                  <a:rPr lang="en-US" sz="1600" baseline="300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token in the entire train set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8031CA-C11F-46C0-BD51-90042863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50924"/>
                <a:ext cx="10820400" cy="5714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17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n-grams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838200" y="1050924"/>
            <a:ext cx="10287000" cy="571499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TF-IDF is a research-proven method.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Its strength relies on the fact that we don’t want to over-weight words that have many appearances in a language (such as “the”).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project: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1-gram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2-gram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3-gram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4-gram and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5-gram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of the above has a different hyperparameter value of the number of tokens we take for the histogram.</a:t>
            </a:r>
          </a:p>
        </p:txBody>
      </p:sp>
    </p:spTree>
    <p:extLst>
      <p:ext uri="{BB962C8B-B14F-4D97-AF65-F5344CB8AC3E}">
        <p14:creationId xmlns:p14="http://schemas.microsoft.com/office/powerpoint/2010/main" val="12319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features: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word length.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words.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words in a sentence.</a:t>
            </a:r>
          </a:p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of the following punctuation signs: , : -</a:t>
            </a:r>
          </a:p>
        </p:txBody>
      </p:sp>
    </p:spTree>
    <p:extLst>
      <p:ext uri="{BB962C8B-B14F-4D97-AF65-F5344CB8AC3E}">
        <p14:creationId xmlns:p14="http://schemas.microsoft.com/office/powerpoint/2010/main" val="25895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Language Models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5C61BA-7EA3-43F1-8537-6F904512FCD0}"/>
              </a:ext>
            </a:extLst>
          </p:cNvPr>
          <p:cNvSpPr/>
          <p:nvPr/>
        </p:nvSpPr>
        <p:spPr>
          <a:xfrm>
            <a:off x="846369" y="1889051"/>
            <a:ext cx="2057400" cy="1066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Train Data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7627ED-0CAE-4943-B249-487375B5E192}"/>
              </a:ext>
            </a:extLst>
          </p:cNvPr>
          <p:cNvSpPr/>
          <p:nvPr/>
        </p:nvSpPr>
        <p:spPr>
          <a:xfrm>
            <a:off x="846369" y="3193888"/>
            <a:ext cx="2057400" cy="1066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Test Data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0A9CDA-2179-4D27-902A-B681A04D4FBC}"/>
              </a:ext>
            </a:extLst>
          </p:cNvPr>
          <p:cNvSpPr/>
          <p:nvPr/>
        </p:nvSpPr>
        <p:spPr>
          <a:xfrm>
            <a:off x="4105248" y="1889051"/>
            <a:ext cx="2057400" cy="10668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NN model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E0D5132-99E4-452A-9E60-4FDC2EC74E27}"/>
              </a:ext>
            </a:extLst>
          </p:cNvPr>
          <p:cNvSpPr/>
          <p:nvPr/>
        </p:nvSpPr>
        <p:spPr>
          <a:xfrm>
            <a:off x="7602769" y="1267932"/>
            <a:ext cx="990600" cy="73896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LM1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50D5E85-762E-4B3A-90A0-29DE56DE65CF}"/>
              </a:ext>
            </a:extLst>
          </p:cNvPr>
          <p:cNvSpPr/>
          <p:nvPr/>
        </p:nvSpPr>
        <p:spPr>
          <a:xfrm>
            <a:off x="7608085" y="2791932"/>
            <a:ext cx="990600" cy="73896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LM7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A69DA7-1042-42A9-8E72-1C236AAAE0D7}"/>
              </a:ext>
            </a:extLst>
          </p:cNvPr>
          <p:cNvCxnSpPr>
            <a:cxnSpLocks/>
          </p:cNvCxnSpPr>
          <p:nvPr/>
        </p:nvCxnSpPr>
        <p:spPr>
          <a:xfrm>
            <a:off x="8098069" y="2143418"/>
            <a:ext cx="0" cy="496114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67E2A575-C92A-4A10-8CC4-37E89FC70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47252"/>
              </p:ext>
            </p:extLst>
          </p:nvPr>
        </p:nvGraphicFramePr>
        <p:xfrm>
          <a:off x="10209618" y="1680757"/>
          <a:ext cx="406400" cy="259588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5322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73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713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791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1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705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58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7882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269DCC-4B46-4904-A577-38F062A830E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903769" y="2422451"/>
            <a:ext cx="12014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F11835E-5F93-41D4-8613-CA98C0811C9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162648" y="2422451"/>
            <a:ext cx="842606" cy="6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C4BAC92-63D1-46FB-AA78-E0F819057E25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6902286" y="1728865"/>
            <a:ext cx="791935" cy="6090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62C9B99-20B6-474D-949B-3183BE73F1EA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6939310" y="2492638"/>
            <a:ext cx="732064" cy="6054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FEB9BB-E2A8-42AE-B19F-1EF0CE60DBA7}"/>
              </a:ext>
            </a:extLst>
          </p:cNvPr>
          <p:cNvCxnSpPr/>
          <p:nvPr/>
        </p:nvCxnSpPr>
        <p:spPr>
          <a:xfrm>
            <a:off x="8737600" y="2430927"/>
            <a:ext cx="1150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8C18B6-615C-4FD9-AF0F-08A1BD4F84E1}"/>
              </a:ext>
            </a:extLst>
          </p:cNvPr>
          <p:cNvSpPr txBox="1"/>
          <p:nvPr/>
        </p:nvSpPr>
        <p:spPr>
          <a:xfrm>
            <a:off x="9721849" y="995007"/>
            <a:ext cx="1381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Perplexity</a:t>
            </a:r>
          </a:p>
          <a:p>
            <a:pPr algn="ctr"/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vector</a:t>
            </a:r>
            <a:endParaRPr lang="en-US" sz="18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DB306D6-BA13-4098-A208-09AD17D2B2F7}"/>
              </a:ext>
            </a:extLst>
          </p:cNvPr>
          <p:cNvCxnSpPr>
            <a:stCxn id="7" idx="0"/>
          </p:cNvCxnSpPr>
          <p:nvPr/>
        </p:nvCxnSpPr>
        <p:spPr>
          <a:xfrm rot="16200000" flipH="1">
            <a:off x="4531283" y="-767164"/>
            <a:ext cx="117843" cy="5430273"/>
          </a:xfrm>
          <a:prstGeom prst="bentConnector4">
            <a:avLst>
              <a:gd name="adj1" fmla="val -193987"/>
              <a:gd name="adj2" fmla="val 8688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F668767-83F2-43A0-A5BD-F7442BF4D5A2}"/>
              </a:ext>
            </a:extLst>
          </p:cNvPr>
          <p:cNvCxnSpPr>
            <a:stCxn id="9" idx="3"/>
          </p:cNvCxnSpPr>
          <p:nvPr/>
        </p:nvCxnSpPr>
        <p:spPr>
          <a:xfrm flipV="1">
            <a:off x="2903769" y="2798828"/>
            <a:ext cx="4401573" cy="928460"/>
          </a:xfrm>
          <a:prstGeom prst="bentConnector3">
            <a:avLst>
              <a:gd name="adj1" fmla="val 8381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CDDE9EE-CA6D-4832-A448-399E4315C33F}"/>
              </a:ext>
            </a:extLst>
          </p:cNvPr>
          <p:cNvSpPr txBox="1"/>
          <p:nvPr/>
        </p:nvSpPr>
        <p:spPr>
          <a:xfrm>
            <a:off x="119099" y="4523658"/>
            <a:ext cx="119538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language model for each author using neural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Calculates the probability for the next word.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input is a token stream and the output is a vector of probabilities of each token to come next.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LSTM (Long Short Term Memory).</a:t>
            </a:r>
          </a:p>
        </p:txBody>
      </p:sp>
    </p:spTree>
    <p:extLst>
      <p:ext uri="{BB962C8B-B14F-4D97-AF65-F5344CB8AC3E}">
        <p14:creationId xmlns:p14="http://schemas.microsoft.com/office/powerpoint/2010/main" val="307102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  <p:bldP spid="15" grpId="0" animBg="1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Language Models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8031CA-C11F-46C0-BD51-900428636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872" y="1546224"/>
                <a:ext cx="10287000" cy="475615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text we calculate its </a:t>
                </a:r>
                <a:r>
                  <a:rPr lang="en-US" b="1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perplexity </a:t>
                </a:r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indicates the likelihood of a text to be associated with a language model.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feature is a vector - each element represents the perplexity that was calculated for each language model.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Perplexity: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𝑝𝑒𝑟𝑝</m:t>
                    </m:r>
                    <m:d>
                      <m:dPr>
                        <m:ctrlPr>
                          <a:rPr lang="en-US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2147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002147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</m:t>
                            </m:r>
                            <m:r>
                              <m:rPr>
                                <m:brk m:alnAt="25"/>
                              </m:rP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2147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rgbClr val="002147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2147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002147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rgbClr val="002147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002147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rgbClr val="002147"/>
                                                </a:solid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nary>
                      </m:sup>
                    </m:sSup>
                  </m:oMath>
                </a14:m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D8031CA-C11F-46C0-BD51-90042863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2" y="1546224"/>
                <a:ext cx="10287000" cy="4756150"/>
              </a:xfrm>
              <a:prstGeom prst="rect">
                <a:avLst/>
              </a:prstGeom>
              <a:blipFill>
                <a:blip r:embed="rId2"/>
                <a:stretch>
                  <a:fillRect t="-1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9756B1-A2E3-48F8-B9E8-54822EB582A8}"/>
                  </a:ext>
                </a:extLst>
              </p:cNvPr>
              <p:cNvSpPr txBox="1"/>
              <p:nvPr/>
            </p:nvSpPr>
            <p:spPr>
              <a:xfrm>
                <a:off x="2133600" y="4191000"/>
                <a:ext cx="8763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text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token in the text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sz="1800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number of tokens in the text</a:t>
                </a:r>
              </a:p>
              <a:p>
                <a:pPr lvl="2"/>
                <a:endParaRPr lang="en-US" sz="1800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9756B1-A2E3-48F8-B9E8-54822EB58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4191000"/>
                <a:ext cx="8763000" cy="1200329"/>
              </a:xfrm>
              <a:prstGeom prst="rect">
                <a:avLst/>
              </a:prstGeom>
              <a:blipFill>
                <a:blip r:embed="rId3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8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Project Goal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11734800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the domain of a new problem – reviews on academic papers.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Gain an understanding on how to perform authorship attribution on this domain by learning a different domain.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Stepping-stone towards the following: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the cross-domain problem – learning on academic papers and inferring on reviews.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Obfuscation of reviews’ authors.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Language Models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Smaller perplexity = better fit.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 gives understanding of vocabulary, writing style and more –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valuable feature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started with our own neural network model.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wasn’t good enough.  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7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Language Models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626112"/>
            <a:ext cx="106299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Ultimately, we chose a well-known neural network for language modeling –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Hugginfaces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GPT2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(by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pre-trained model, on which we perform fine-tuning on our texts.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 better results.</a:t>
            </a:r>
          </a:p>
          <a:p>
            <a:pPr lvl="2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perplexity on train set.</a:t>
            </a:r>
          </a:p>
          <a:p>
            <a:pPr lvl="2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high-quality texts.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0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2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Features – Language Models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235075"/>
            <a:ext cx="11191156" cy="5530849"/>
          </a:xfrm>
          <a:prstGeom prst="rect">
            <a:avLst/>
          </a:prstGeom>
        </p:spPr>
        <p:txBody>
          <a:bodyPr vert="horz" lIns="91440" tIns="45720" rIns="91440" bIns="45720" rtlCol="1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Minus perplexity confusion matrix: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results for articles-articles.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Worrying results for articles-reviews.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88A25-BD18-4426-AFB4-9905BDD76C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9" y="1758967"/>
            <a:ext cx="5615859" cy="3764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F9A80-64CA-4132-8AA5-820F0AC3214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10" y="1676400"/>
            <a:ext cx="5346701" cy="381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9A5739-3ABA-4D17-8ED6-B7D2A6AB5B1D}"/>
              </a:ext>
            </a:extLst>
          </p:cNvPr>
          <p:cNvSpPr txBox="1">
            <a:spLocks/>
          </p:cNvSpPr>
          <p:nvPr/>
        </p:nvSpPr>
        <p:spPr>
          <a:xfrm>
            <a:off x="1600200" y="5356681"/>
            <a:ext cx="2769829" cy="50164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- Articles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2AA5F1-DF48-4C17-97A4-106E5414E9BB}"/>
              </a:ext>
            </a:extLst>
          </p:cNvPr>
          <p:cNvSpPr txBox="1">
            <a:spLocks/>
          </p:cNvSpPr>
          <p:nvPr/>
        </p:nvSpPr>
        <p:spPr>
          <a:xfrm>
            <a:off x="7352685" y="5403548"/>
            <a:ext cx="2769829" cy="50164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- Reviews</a:t>
            </a:r>
          </a:p>
        </p:txBody>
      </p:sp>
    </p:spTree>
    <p:extLst>
      <p:ext uri="{BB962C8B-B14F-4D97-AF65-F5344CB8AC3E}">
        <p14:creationId xmlns:p14="http://schemas.microsoft.com/office/powerpoint/2010/main" val="412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Additional Actions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27C36-299A-4261-865B-61CAB30062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1872" y="1235076"/>
                <a:ext cx="10287000" cy="475615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Adding class weighting to the SVM.</a:t>
                </a:r>
              </a:p>
              <a:p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Adding sigmoid kernel to the SVM.</a:t>
                </a:r>
              </a:p>
              <a:p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cleaning (short reviews elimination and more).</a:t>
                </a:r>
              </a:p>
              <a:p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Unify text lengths in train set – bad results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∽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clustering algorithm for identifying and elimination of outliers from the train test.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used OPTICS algorithm (extension of DBSCAN algorithm).</a:t>
                </a:r>
              </a:p>
              <a:p>
                <a:pPr lvl="1"/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Eliminated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reviews.</a:t>
                </a:r>
              </a:p>
              <a:p>
                <a:endParaRPr lang="en-US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227C36-299A-4261-865B-61CAB3006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72" y="1235076"/>
                <a:ext cx="10287000" cy="4756150"/>
              </a:xfrm>
              <a:prstGeom prst="rect">
                <a:avLst/>
              </a:prstGeom>
              <a:blipFill>
                <a:blip r:embed="rId2"/>
                <a:stretch>
                  <a:fillRect l="-1363" t="-1795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5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Additional Actions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two perplexity feature methods – 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Entire perplexity vector.</a:t>
            </a:r>
          </a:p>
          <a:p>
            <a:pPr lvl="1"/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Argmin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 the perplexity vector.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method was chosen as a result of various reasons: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 of information.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Irrelevance of absolute number to actual label.</a:t>
            </a:r>
          </a:p>
        </p:txBody>
      </p:sp>
    </p:spTree>
    <p:extLst>
      <p:ext uri="{BB962C8B-B14F-4D97-AF65-F5344CB8AC3E}">
        <p14:creationId xmlns:p14="http://schemas.microsoft.com/office/powerpoint/2010/main" val="401282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clustering?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outliers in the datasets.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 visualization.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whether the features result in clusters that resemble the true labels.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the feature space.</a:t>
            </a:r>
          </a:p>
        </p:txBody>
      </p:sp>
    </p:spTree>
    <p:extLst>
      <p:ext uri="{BB962C8B-B14F-4D97-AF65-F5344CB8AC3E}">
        <p14:creationId xmlns:p14="http://schemas.microsoft.com/office/powerpoint/2010/main" val="172780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56229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using </a:t>
            </a:r>
            <a:r>
              <a:rPr lang="en-US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n-grams features: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The colors on the right graphs are labels determined by k-means algorithm that was run on</a:t>
            </a:r>
            <a:r>
              <a:rPr lang="he-IL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features space.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38B1E-383D-4B43-9803-7ABD80149B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63166"/>
            <a:ext cx="7620000" cy="39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6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228600" y="1112837"/>
            <a:ext cx="11582400" cy="56229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the project we examined different methods of non-linear dimensionality reduction methods (MDS, LLE and more).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decided to show only KPCA (with sigmoid kernel) and </a:t>
            </a:r>
            <a:r>
              <a:rPr lang="en-US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tSNE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(supervised for both).</a:t>
            </a:r>
          </a:p>
          <a:p>
            <a:pPr lvl="1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Articles:</a:t>
            </a:r>
          </a:p>
          <a:p>
            <a:pPr marL="457200" lvl="1" indent="0">
              <a:buNone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2A40B-88B7-4194-873C-EECC7F77A071}"/>
              </a:ext>
            </a:extLst>
          </p:cNvPr>
          <p:cNvPicPr/>
          <p:nvPr/>
        </p:nvPicPr>
        <p:blipFill rotWithShape="1">
          <a:blip r:embed="rId3"/>
          <a:srcRect t="5664"/>
          <a:stretch/>
        </p:blipFill>
        <p:spPr>
          <a:xfrm>
            <a:off x="249865" y="3716479"/>
            <a:ext cx="5867401" cy="2884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28D9A9-DC0C-42B6-A668-3FD6ACD0D3F0}"/>
              </a:ext>
            </a:extLst>
          </p:cNvPr>
          <p:cNvPicPr/>
          <p:nvPr/>
        </p:nvPicPr>
        <p:blipFill rotWithShape="1">
          <a:blip r:embed="rId4"/>
          <a:srcRect t="8271"/>
          <a:stretch/>
        </p:blipFill>
        <p:spPr>
          <a:xfrm>
            <a:off x="5960358" y="3838718"/>
            <a:ext cx="6096000" cy="27114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DB831E3-B2EF-4018-A98D-BC7BD2AED2C1}"/>
              </a:ext>
            </a:extLst>
          </p:cNvPr>
          <p:cNvSpPr/>
          <p:nvPr/>
        </p:nvSpPr>
        <p:spPr>
          <a:xfrm rot="2828603">
            <a:off x="3206071" y="5195632"/>
            <a:ext cx="1159038" cy="8622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9A85DA-E529-4326-ACEE-8100E489D828}"/>
              </a:ext>
            </a:extLst>
          </p:cNvPr>
          <p:cNvSpPr/>
          <p:nvPr/>
        </p:nvSpPr>
        <p:spPr>
          <a:xfrm rot="3661876">
            <a:off x="4110100" y="5498614"/>
            <a:ext cx="1447086" cy="797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F88911-C8AD-4D34-BA24-38A65338B909}"/>
              </a:ext>
            </a:extLst>
          </p:cNvPr>
          <p:cNvSpPr/>
          <p:nvPr/>
        </p:nvSpPr>
        <p:spPr>
          <a:xfrm rot="3661876">
            <a:off x="5066227" y="4343239"/>
            <a:ext cx="829512" cy="10537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5BDF4B-7B38-488C-BB5B-5F3FEFBAB5BF}"/>
              </a:ext>
            </a:extLst>
          </p:cNvPr>
          <p:cNvSpPr/>
          <p:nvPr/>
        </p:nvSpPr>
        <p:spPr>
          <a:xfrm rot="2828603">
            <a:off x="3832879" y="4901883"/>
            <a:ext cx="710420" cy="86225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8031CA-C11F-46C0-BD51-900428636C41}"/>
              </a:ext>
            </a:extLst>
          </p:cNvPr>
          <p:cNvSpPr txBox="1">
            <a:spLocks/>
          </p:cNvSpPr>
          <p:nvPr/>
        </p:nvSpPr>
        <p:spPr>
          <a:xfrm>
            <a:off x="671872" y="1546224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e-IL" dirty="0">
              <a:solidFill>
                <a:srgbClr val="002060"/>
              </a:solidFill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228600" y="1112837"/>
            <a:ext cx="11691782" cy="5189537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Reviews:</a:t>
            </a: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texts from the same class cluster together, but not all.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cluster better than reviews.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06571-68D8-408C-9964-FC59FB737721}"/>
              </a:ext>
            </a:extLst>
          </p:cNvPr>
          <p:cNvPicPr/>
          <p:nvPr/>
        </p:nvPicPr>
        <p:blipFill rotWithShape="1">
          <a:blip r:embed="rId3"/>
          <a:srcRect t="6491"/>
          <a:stretch/>
        </p:blipFill>
        <p:spPr>
          <a:xfrm>
            <a:off x="250108" y="1828800"/>
            <a:ext cx="5879893" cy="2822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17338-B8AB-4CD3-B208-35C90959C9B6}"/>
              </a:ext>
            </a:extLst>
          </p:cNvPr>
          <p:cNvPicPr/>
          <p:nvPr/>
        </p:nvPicPr>
        <p:blipFill rotWithShape="1">
          <a:blip r:embed="rId4"/>
          <a:srcRect t="6682"/>
          <a:stretch/>
        </p:blipFill>
        <p:spPr>
          <a:xfrm>
            <a:off x="6205382" y="1845623"/>
            <a:ext cx="5715000" cy="29711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4BD0589-7636-4978-8C70-18E0C0FADEA3}"/>
              </a:ext>
            </a:extLst>
          </p:cNvPr>
          <p:cNvSpPr/>
          <p:nvPr/>
        </p:nvSpPr>
        <p:spPr>
          <a:xfrm rot="2035111">
            <a:off x="3438958" y="2561961"/>
            <a:ext cx="1611930" cy="8204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Selection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387476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part of the project.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to eliminate features that don’t contribute to the classification task.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even have a negative contribution.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chose to work with </a:t>
            </a:r>
            <a:r>
              <a:rPr lang="en-US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reliefF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feature selection.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Examined each domain separately to receive more domain-specific results.</a:t>
            </a:r>
          </a:p>
        </p:txBody>
      </p:sp>
    </p:spTree>
    <p:extLst>
      <p:ext uri="{BB962C8B-B14F-4D97-AF65-F5344CB8AC3E}">
        <p14:creationId xmlns:p14="http://schemas.microsoft.com/office/powerpoint/2010/main" val="14831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56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Motivation/Problem Statement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Commonly, as part of the process of publishing a scientific paper, the work undergoes peer review.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“Double Blind” – the author and the reviewer are anonymous to each other.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Today, due to transparency reasons, several well-known journals publish their reviews.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467444" y="525889"/>
            <a:ext cx="10695856" cy="301120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problem: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CF0A-7BC1-47BB-B1E8-72C92C9F6F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62400" y="393559"/>
            <a:ext cx="8610599" cy="2733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B6AE3B-B3D9-46FE-B31B-404E23C810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62402" y="3813734"/>
            <a:ext cx="8450106" cy="2936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DE1552-D847-4024-87DB-6AE4A834107F}"/>
              </a:ext>
            </a:extLst>
          </p:cNvPr>
          <p:cNvSpPr txBox="1"/>
          <p:nvPr/>
        </p:nvSpPr>
        <p:spPr>
          <a:xfrm>
            <a:off x="467444" y="3953890"/>
            <a:ext cx="6283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papers:</a:t>
            </a:r>
          </a:p>
        </p:txBody>
      </p:sp>
    </p:spTree>
    <p:extLst>
      <p:ext uri="{BB962C8B-B14F-4D97-AF65-F5344CB8AC3E}">
        <p14:creationId xmlns:p14="http://schemas.microsoft.com/office/powerpoint/2010/main" val="16728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685800"/>
            <a:ext cx="10695856" cy="315277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Reviews: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F58CD-A07F-4118-8C05-68F65A16A0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685800"/>
            <a:ext cx="9220200" cy="315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5FFD6-3929-4DD2-B261-8659789746B2}"/>
              </a:ext>
            </a:extLst>
          </p:cNvPr>
          <p:cNvSpPr txBox="1"/>
          <p:nvPr/>
        </p:nvSpPr>
        <p:spPr>
          <a:xfrm>
            <a:off x="824272" y="4637009"/>
            <a:ext cx="1091052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Shows the importance of using a good feature selection algorithm.</a:t>
            </a:r>
          </a:p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will be shown as accuracy percentages on the test set using 10-fold cross-validation method.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will be shown as well.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6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problem: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15435-D47C-4F79-B4D9-F05CD1F76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45811" y="1873290"/>
            <a:ext cx="8100378" cy="44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 - academic papers: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B3CFD3-787F-4B0D-93F0-4B8A604097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65194" y="1981200"/>
            <a:ext cx="7861612" cy="45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3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671872" y="1235076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- reviews: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06AE-4A66-442D-8556-20BC0339B3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28373" y="1830335"/>
            <a:ext cx="8735253" cy="46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-304800" y="1264573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907181-697B-45F0-A08B-28D3E3E1F6AE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71570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papers - reviews:</a:t>
            </a: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FC486-8C5C-4652-A454-1C83A5515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6686" y="2054019"/>
            <a:ext cx="8378627" cy="47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02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Results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-304800" y="1264573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60E09-A4C7-4A8B-B8F2-22E66C41C120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1139128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84% on reviews configuration using a linear kernel.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on the cross-domain problem – but unbalanced predictions.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results constitute the stepping-stone for possible future work.</a:t>
            </a:r>
          </a:p>
        </p:txBody>
      </p:sp>
    </p:spTree>
    <p:extLst>
      <p:ext uri="{BB962C8B-B14F-4D97-AF65-F5344CB8AC3E}">
        <p14:creationId xmlns:p14="http://schemas.microsoft.com/office/powerpoint/2010/main" val="76259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-304800" y="1264573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60E09-A4C7-4A8B-B8F2-22E66C41C120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good results indicate on the stability of our model for various problems.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and size of the dataset have impact on the results.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length may have a great impact on results.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is important when dealing with high feature dimension.</a:t>
            </a:r>
          </a:p>
        </p:txBody>
      </p:sp>
    </p:spTree>
    <p:extLst>
      <p:ext uri="{BB962C8B-B14F-4D97-AF65-F5344CB8AC3E}">
        <p14:creationId xmlns:p14="http://schemas.microsoft.com/office/powerpoint/2010/main" val="33905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Conclusions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-304800" y="1264573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60E09-A4C7-4A8B-B8F2-22E66C41C120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best features for the task: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1-2-3-grams.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features (semantic, lexical, syntactic).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Perplexity of Language Models.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 and clustering – very useful in learning the dataset.</a:t>
            </a:r>
          </a:p>
        </p:txBody>
      </p:sp>
    </p:spTree>
    <p:extLst>
      <p:ext uri="{BB962C8B-B14F-4D97-AF65-F5344CB8AC3E}">
        <p14:creationId xmlns:p14="http://schemas.microsoft.com/office/powerpoint/2010/main" val="11079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42107"/>
            <a:ext cx="8610600" cy="11430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NLP- Background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7165"/>
            <a:ext cx="9791700" cy="491569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“Natural Language” - any language that has evolved naturally in humans through use and repetition without conscious planning or premeditation.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take different forms, such as speech or signing.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Distinguished from constructed and formal languages (programming languages, logic study and more).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8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831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Future Work &amp; Cross-Domain Problem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7C36-299A-4261-865B-61CAB30062C4}"/>
              </a:ext>
            </a:extLst>
          </p:cNvPr>
          <p:cNvSpPr txBox="1">
            <a:spLocks/>
          </p:cNvSpPr>
          <p:nvPr/>
        </p:nvSpPr>
        <p:spPr>
          <a:xfrm>
            <a:off x="-304800" y="1264573"/>
            <a:ext cx="10287000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360E09-A4C7-4A8B-B8F2-22E66C41C120}"/>
              </a:ext>
            </a:extLst>
          </p:cNvPr>
          <p:cNvSpPr txBox="1">
            <a:spLocks/>
          </p:cNvSpPr>
          <p:nvPr/>
        </p:nvSpPr>
        <p:spPr>
          <a:xfrm>
            <a:off x="824272" y="1264573"/>
            <a:ext cx="10695856" cy="47561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and enlarge the datasets.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different scoring/success metrics and create a prediction ranking method.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additional and existing features for cross-domain problem.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 for cross-domain problem.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mitigation.</a:t>
            </a:r>
          </a:p>
        </p:txBody>
      </p:sp>
    </p:spTree>
    <p:extLst>
      <p:ext uri="{BB962C8B-B14F-4D97-AF65-F5344CB8AC3E}">
        <p14:creationId xmlns:p14="http://schemas.microsoft.com/office/powerpoint/2010/main" val="306092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615" y="228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D4BF7E-28DC-41BA-884A-D713812B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10210800" cy="494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7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615" y="228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D19E8-C6A6-4C72-BF59-D3283F17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399"/>
            <a:ext cx="9735015" cy="46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89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3865A-9181-42CD-A32A-51F1ABA6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85E822-57AF-4935-BA27-9EADF7F4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7500"/>
            <a:ext cx="10972800" cy="11430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you!</a:t>
            </a:r>
            <a:endParaRPr lang="he-IL" sz="6600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47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4210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NLP- Background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9791700" cy="491569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deals with the interaction between computers and humans using the natural language.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Mostly involves using of ML and DL techniques.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studied field due to relevance for Artificial Intelligence.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342107"/>
            <a:ext cx="8610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Authorship Attribution - Background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5107"/>
            <a:ext cx="10439400" cy="4915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NLP task of identifying the author of a text.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Worldwide interest – wide range of applications including forensic investigation and plagiarism detection.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 tasks: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Profiling (age, gender and more) 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 identification</a:t>
            </a:r>
          </a:p>
          <a:p>
            <a:pPr lvl="1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Verification/obfuscation/clustering and more</a:t>
            </a:r>
            <a:endParaRPr lang="he-IL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9605"/>
            <a:ext cx="10972800" cy="1143000"/>
          </a:xfrm>
        </p:spPr>
        <p:txBody>
          <a:bodyPr>
            <a:normAutofit/>
          </a:bodyPr>
          <a:lstStyle/>
          <a:p>
            <a:pPr>
              <a:spcBef>
                <a:spcPct val="20000"/>
              </a:spcBef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Challenges In The Problem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972800" cy="45259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existing labeled ground truth.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are short texts.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Reviews and academic papers are very topic related.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academic papers are written by multiple authors. </a:t>
            </a:r>
          </a:p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domain work – due to lack of labeled reviews.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207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Literature Survey</a:t>
            </a:r>
            <a:endParaRPr lang="he-IL" dirty="0">
              <a:solidFill>
                <a:srgbClr val="00206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11277600" cy="5101048"/>
          </a:xfrm>
        </p:spPr>
        <p:txBody>
          <a:bodyPr>
            <a:normAutofit fontScale="92500"/>
          </a:bodyPr>
          <a:lstStyle/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Stanford NLP course (CS224N)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2018 PAN contest - Cross-domain Authorship Attribution and Style Change Detection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aseline="8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2019 PAN contest - Cross-Domain Authorship Attribution Task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thesis by </a:t>
            </a:r>
            <a:r>
              <a:rPr lang="en-US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Yunita</a:t>
            </a:r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Sari that elaborates about “Neural and Non-neural Approaches to Authorship Attribution”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that deal with different NLP feature extraction methods.</a:t>
            </a:r>
          </a:p>
          <a:p>
            <a:r>
              <a:rPr lang="en-US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 that deal with neural language models training.</a:t>
            </a:r>
            <a:endParaRPr lang="he-IL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D9778-10B4-40FB-B4E4-44FA89A8663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1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ushpin">
    <a:dk1>
      <a:sysClr val="windowText" lastClr="000000"/>
    </a:dk1>
    <a:lt1>
      <a:sysClr val="window" lastClr="FFFFFF"/>
    </a:lt1>
    <a:dk2>
      <a:srgbClr val="465E9C"/>
    </a:dk2>
    <a:lt2>
      <a:srgbClr val="CCDDEA"/>
    </a:lt2>
    <a:accent1>
      <a:srgbClr val="FDA023"/>
    </a:accent1>
    <a:accent2>
      <a:srgbClr val="AA2B1E"/>
    </a:accent2>
    <a:accent3>
      <a:srgbClr val="71685C"/>
    </a:accent3>
    <a:accent4>
      <a:srgbClr val="64A73B"/>
    </a:accent4>
    <a:accent5>
      <a:srgbClr val="EB5605"/>
    </a:accent5>
    <a:accent6>
      <a:srgbClr val="B9CA1A"/>
    </a:accent6>
    <a:hlink>
      <a:srgbClr val="D83E2C"/>
    </a:hlink>
    <a:folHlink>
      <a:srgbClr val="ED7D27"/>
    </a:folHlink>
  </a:clrScheme>
</a:themeOverride>
</file>

<file path=ppt/theme/themeOverride2.xml><?xml version="1.0" encoding="utf-8"?>
<a:themeOverride xmlns:a="http://schemas.openxmlformats.org/drawingml/2006/main">
  <a:clrScheme name="Pushpin">
    <a:dk1>
      <a:sysClr val="windowText" lastClr="000000"/>
    </a:dk1>
    <a:lt1>
      <a:sysClr val="window" lastClr="FFFFFF"/>
    </a:lt1>
    <a:dk2>
      <a:srgbClr val="465E9C"/>
    </a:dk2>
    <a:lt2>
      <a:srgbClr val="CCDDEA"/>
    </a:lt2>
    <a:accent1>
      <a:srgbClr val="FDA023"/>
    </a:accent1>
    <a:accent2>
      <a:srgbClr val="AA2B1E"/>
    </a:accent2>
    <a:accent3>
      <a:srgbClr val="71685C"/>
    </a:accent3>
    <a:accent4>
      <a:srgbClr val="64A73B"/>
    </a:accent4>
    <a:accent5>
      <a:srgbClr val="EB5605"/>
    </a:accent5>
    <a:accent6>
      <a:srgbClr val="B9CA1A"/>
    </a:accent6>
    <a:hlink>
      <a:srgbClr val="D83E2C"/>
    </a:hlink>
    <a:folHlink>
      <a:srgbClr val="ED7D2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46027</TotalTime>
  <Words>2008</Words>
  <Application>Microsoft Office PowerPoint</Application>
  <PresentationFormat>Widescreen</PresentationFormat>
  <Paragraphs>419</Paragraphs>
  <Slides>53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David</vt:lpstr>
      <vt:lpstr>Times New Roman</vt:lpstr>
      <vt:lpstr>Office Theme</vt:lpstr>
      <vt:lpstr>Final Presentation  Identification of an Anonymous Reviewer of an Academic Paper</vt:lpstr>
      <vt:lpstr>PowerPoint Presentation</vt:lpstr>
      <vt:lpstr>Project Goal</vt:lpstr>
      <vt:lpstr>Motivation/Problem Statement</vt:lpstr>
      <vt:lpstr>NLP- Background</vt:lpstr>
      <vt:lpstr>NLP- Background</vt:lpstr>
      <vt:lpstr>Authorship Attribution - Background</vt:lpstr>
      <vt:lpstr>Challenges In The Problem</vt:lpstr>
      <vt:lpstr>Literature Survey</vt:lpstr>
      <vt:lpstr>Literature Survey – Main Topics</vt:lpstr>
      <vt:lpstr>Working Environment</vt:lpstr>
      <vt:lpstr>“Toy Problem”</vt:lpstr>
      <vt:lpstr>“Toy Problem”</vt:lpstr>
      <vt:lpstr>“Toy Problem” – Results</vt:lpstr>
      <vt:lpstr>Text Length-Accuracy Ratio</vt:lpstr>
      <vt:lpstr>The Main Project</vt:lpstr>
      <vt:lpstr>Datasets – Challenging Characteristics</vt:lpstr>
      <vt:lpstr>Datasets – Challenging Characteristics</vt:lpstr>
      <vt:lpstr>Datasets Structure</vt:lpstr>
      <vt:lpstr>Evaluation Setups</vt:lpstr>
      <vt:lpstr>Block Diagram</vt:lpstr>
      <vt:lpstr>Preprocessing</vt:lpstr>
      <vt:lpstr>Feature Extraction</vt:lpstr>
      <vt:lpstr>Features – n-grams</vt:lpstr>
      <vt:lpstr>Features – n-grams</vt:lpstr>
      <vt:lpstr>Features – n-grams</vt:lpstr>
      <vt:lpstr>Features</vt:lpstr>
      <vt:lpstr>Features – Language Models</vt:lpstr>
      <vt:lpstr>Features – Language Models</vt:lpstr>
      <vt:lpstr>Features – Language Models</vt:lpstr>
      <vt:lpstr>Features – Language Models</vt:lpstr>
      <vt:lpstr>Features – Language Models</vt:lpstr>
      <vt:lpstr>Additional Actions</vt:lpstr>
      <vt:lpstr>Additional Actions</vt:lpstr>
      <vt:lpstr>Clustering</vt:lpstr>
      <vt:lpstr>Clustering</vt:lpstr>
      <vt:lpstr>Clustering</vt:lpstr>
      <vt:lpstr>Clustering</vt:lpstr>
      <vt:lpstr>Feature Selection</vt:lpstr>
      <vt:lpstr>PowerPoint Presentation</vt:lpstr>
      <vt:lpstr>PowerPoint Presentation</vt:lpstr>
      <vt:lpstr>Results</vt:lpstr>
      <vt:lpstr>Results</vt:lpstr>
      <vt:lpstr>Results</vt:lpstr>
      <vt:lpstr>Results</vt:lpstr>
      <vt:lpstr>Results</vt:lpstr>
      <vt:lpstr>Results</vt:lpstr>
      <vt:lpstr>Conclusions</vt:lpstr>
      <vt:lpstr>Conclusions</vt:lpstr>
      <vt:lpstr>Future Work &amp; Cross-Domain Problem</vt:lpstr>
      <vt:lpstr>References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SIPL Presentation Template</dc:title>
  <dc:creator>yair@ee.technion.ac.il</dc:creator>
  <cp:lastModifiedBy>Roy Hachnochi</cp:lastModifiedBy>
  <cp:revision>1070</cp:revision>
  <cp:lastPrinted>2014-09-21T12:04:19Z</cp:lastPrinted>
  <dcterms:created xsi:type="dcterms:W3CDTF">2012-05-28T18:42:10Z</dcterms:created>
  <dcterms:modified xsi:type="dcterms:W3CDTF">2020-11-24T10:58:51Z</dcterms:modified>
</cp:coreProperties>
</file>